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5" r:id="rId5"/>
    <p:sldId id="262" r:id="rId6"/>
    <p:sldId id="271" r:id="rId7"/>
    <p:sldId id="272" r:id="rId8"/>
    <p:sldId id="267" r:id="rId9"/>
    <p:sldId id="268" r:id="rId10"/>
    <p:sldId id="263" r:id="rId11"/>
    <p:sldId id="269" r:id="rId12"/>
    <p:sldId id="270" r:id="rId13"/>
    <p:sldId id="27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2545F"/>
    <a:srgbClr val="F14551"/>
    <a:srgbClr val="9D190B"/>
    <a:srgbClr val="540054"/>
    <a:srgbClr val="005800"/>
    <a:srgbClr val="008000"/>
    <a:srgbClr val="873AC0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1272F43-AD75-4E3A-B3C1-3F68CEE85AB1}" type="datetimeFigureOut">
              <a:rPr lang="ru-RU" smtClean="0"/>
              <a:t>16.11.2013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AC88E93-87AA-453E-99F9-285B41F5A69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72F43-AD75-4E3A-B3C1-3F68CEE85AB1}" type="datetimeFigureOut">
              <a:rPr lang="ru-RU" smtClean="0"/>
              <a:t>16.11.2013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88E93-87AA-453E-99F9-285B41F5A6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72F43-AD75-4E3A-B3C1-3F68CEE85AB1}" type="datetimeFigureOut">
              <a:rPr lang="ru-RU" smtClean="0"/>
              <a:t>16.11.2013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88E93-87AA-453E-99F9-285B41F5A6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272F43-AD75-4E3A-B3C1-3F68CEE85AB1}" type="datetimeFigureOut">
              <a:rPr lang="ru-RU" smtClean="0"/>
              <a:t>16.11.2013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AC88E93-87AA-453E-99F9-285B41F5A69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1272F43-AD75-4E3A-B3C1-3F68CEE85AB1}" type="datetimeFigureOut">
              <a:rPr lang="ru-RU" smtClean="0"/>
              <a:t>16.11.2013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AC88E93-87AA-453E-99F9-285B41F5A69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72F43-AD75-4E3A-B3C1-3F68CEE85AB1}" type="datetimeFigureOut">
              <a:rPr lang="ru-RU" smtClean="0"/>
              <a:t>16.11.2013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88E93-87AA-453E-99F9-285B41F5A69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72F43-AD75-4E3A-B3C1-3F68CEE85AB1}" type="datetimeFigureOut">
              <a:rPr lang="ru-RU" smtClean="0"/>
              <a:t>16.11.2013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88E93-87AA-453E-99F9-285B41F5A69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272F43-AD75-4E3A-B3C1-3F68CEE85AB1}" type="datetimeFigureOut">
              <a:rPr lang="ru-RU" smtClean="0"/>
              <a:t>16.11.2013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AC88E93-87AA-453E-99F9-285B41F5A69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72F43-AD75-4E3A-B3C1-3F68CEE85AB1}" type="datetimeFigureOut">
              <a:rPr lang="ru-RU" smtClean="0"/>
              <a:t>16.11.2013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88E93-87AA-453E-99F9-285B41F5A6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272F43-AD75-4E3A-B3C1-3F68CEE85AB1}" type="datetimeFigureOut">
              <a:rPr lang="ru-RU" smtClean="0"/>
              <a:t>16.11.2013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AC88E93-87AA-453E-99F9-285B41F5A698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272F43-AD75-4E3A-B3C1-3F68CEE85AB1}" type="datetimeFigureOut">
              <a:rPr lang="ru-RU" smtClean="0"/>
              <a:t>16.11.2013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AC88E93-87AA-453E-99F9-285B41F5A698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1272F43-AD75-4E3A-B3C1-3F68CEE85AB1}" type="datetimeFigureOut">
              <a:rPr lang="ru-RU" smtClean="0"/>
              <a:t>16.11.2013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AC88E93-87AA-453E-99F9-285B41F5A69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2348880"/>
            <a:ext cx="7507560" cy="201622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Мультфильмы – вредные и полезные</a:t>
            </a:r>
            <a:endParaRPr lang="ru-RU" sz="6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2780928"/>
            <a:ext cx="7478648" cy="144016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5" y="116632"/>
            <a:ext cx="2656763" cy="2700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4221088"/>
            <a:ext cx="3777043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614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FFC000"/>
                </a:solidFill>
              </a:rPr>
              <a:t>Развлечение</a:t>
            </a:r>
            <a:endParaRPr lang="ru-RU" sz="3600" b="1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1196752"/>
            <a:ext cx="7992888" cy="532859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Дает заряд эмоций, впечатлений в основном негативных, мрачных, тревожных, агрессивных</a:t>
            </a:r>
          </a:p>
          <a:p>
            <a:pPr algn="ctr"/>
            <a:endParaRPr lang="ru-RU" dirty="0"/>
          </a:p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Невротизация</a:t>
            </a:r>
          </a:p>
          <a:p>
            <a:pPr algn="ctr"/>
            <a:r>
              <a:rPr lang="ru-RU" b="1" dirty="0" smtClean="0"/>
              <a:t>Агрессивные тенденции</a:t>
            </a:r>
          </a:p>
          <a:p>
            <a:pPr algn="ctr"/>
            <a:r>
              <a:rPr lang="ru-RU" b="1" dirty="0" smtClean="0"/>
              <a:t>Страхи</a:t>
            </a:r>
          </a:p>
          <a:p>
            <a:pPr algn="ctr"/>
            <a:r>
              <a:rPr lang="ru-RU" b="1" dirty="0" smtClean="0"/>
              <a:t>Утомление</a:t>
            </a:r>
          </a:p>
          <a:p>
            <a:pPr algn="ctr"/>
            <a:r>
              <a:rPr lang="ru-RU" b="1" dirty="0" smtClean="0"/>
              <a:t>Злые шутки</a:t>
            </a:r>
            <a:endParaRPr lang="ru-RU" b="1" dirty="0"/>
          </a:p>
        </p:txBody>
      </p:sp>
      <p:sp>
        <p:nvSpPr>
          <p:cNvPr id="6" name="Стрелка вниз 5"/>
          <p:cNvSpPr/>
          <p:nvPr/>
        </p:nvSpPr>
        <p:spPr>
          <a:xfrm>
            <a:off x="3948625" y="2472818"/>
            <a:ext cx="792088" cy="79208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120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Времяпрепровождение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8075240" cy="576064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Больше 30 мин в день</a:t>
            </a:r>
          </a:p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Мультсериалы</a:t>
            </a:r>
          </a:p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Мало остается времени на игру и общение</a:t>
            </a:r>
          </a:p>
          <a:p>
            <a:pPr marL="0" indent="0" algn="ctr">
              <a:buNone/>
            </a:pPr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r>
              <a:rPr lang="ru-RU" b="1" dirty="0" smtClean="0"/>
              <a:t>Зависимость</a:t>
            </a:r>
          </a:p>
          <a:p>
            <a:pPr algn="ctr"/>
            <a:r>
              <a:rPr lang="ru-RU" b="1" dirty="0" smtClean="0"/>
              <a:t>Привычка развлекаться, «не напрягаясь»</a:t>
            </a:r>
          </a:p>
          <a:p>
            <a:pPr algn="ctr"/>
            <a:r>
              <a:rPr lang="ru-RU" b="1" dirty="0" smtClean="0"/>
              <a:t>Пассивность</a:t>
            </a:r>
          </a:p>
          <a:p>
            <a:pPr algn="ctr"/>
            <a:r>
              <a:rPr lang="ru-RU" b="1" dirty="0" smtClean="0"/>
              <a:t>Затормаживается развитие воображения</a:t>
            </a:r>
          </a:p>
          <a:p>
            <a:pPr algn="ctr"/>
            <a:r>
              <a:rPr lang="ru-RU" b="1" dirty="0" smtClean="0"/>
              <a:t>«</a:t>
            </a:r>
            <a:r>
              <a:rPr lang="ru-RU" b="1" dirty="0" err="1" smtClean="0"/>
              <a:t>Зомбирование</a:t>
            </a:r>
            <a:r>
              <a:rPr lang="ru-RU" b="1" dirty="0" smtClean="0"/>
              <a:t>»</a:t>
            </a:r>
          </a:p>
          <a:p>
            <a:pPr algn="ctr"/>
            <a:r>
              <a:rPr lang="ru-RU" b="1" dirty="0" smtClean="0"/>
              <a:t>Невротизация</a:t>
            </a:r>
          </a:p>
          <a:p>
            <a:pPr algn="ctr"/>
            <a:r>
              <a:rPr lang="ru-RU" b="1" dirty="0" smtClean="0"/>
              <a:t>Гиподинамия</a:t>
            </a:r>
          </a:p>
          <a:p>
            <a:pPr algn="ctr"/>
            <a:r>
              <a:rPr lang="ru-RU" b="1" dirty="0" smtClean="0"/>
              <a:t>Не развиваются межличностные отношения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Стрелка вниз 4"/>
          <p:cNvSpPr/>
          <p:nvPr/>
        </p:nvSpPr>
        <p:spPr>
          <a:xfrm>
            <a:off x="4067944" y="2276872"/>
            <a:ext cx="936104" cy="72008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2187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79208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отучать детей от вредных мультфильмов и приучать к полезным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836712"/>
            <a:ext cx="8424936" cy="6264696"/>
          </a:xfrm>
        </p:spPr>
        <p:txBody>
          <a:bodyPr>
            <a:normAutofit fontScale="92500" lnSpcReduction="20000"/>
          </a:bodyPr>
          <a:lstStyle/>
          <a:p>
            <a:r>
              <a:rPr lang="ru-RU" sz="2600" b="1" dirty="0" smtClean="0">
                <a:solidFill>
                  <a:srgbClr val="00B050"/>
                </a:solidFill>
              </a:rPr>
              <a:t>Совместные просмотры мультфильмов (ребенок и взрослый)</a:t>
            </a:r>
          </a:p>
          <a:p>
            <a:r>
              <a:rPr lang="ru-RU" sz="2600" b="1" dirty="0" smtClean="0">
                <a:solidFill>
                  <a:srgbClr val="00B050"/>
                </a:solidFill>
              </a:rPr>
              <a:t>Беседа о просмотренном, обсуждение героев</a:t>
            </a:r>
          </a:p>
          <a:p>
            <a:r>
              <a:rPr lang="ru-RU" sz="2600" b="1" dirty="0" smtClean="0">
                <a:solidFill>
                  <a:srgbClr val="00B050"/>
                </a:solidFill>
              </a:rPr>
              <a:t>Рисование по сюжетам полезных мультфильмов</a:t>
            </a:r>
          </a:p>
          <a:p>
            <a:r>
              <a:rPr lang="ru-RU" sz="2600" b="1" dirty="0" smtClean="0">
                <a:solidFill>
                  <a:srgbClr val="00B050"/>
                </a:solidFill>
              </a:rPr>
              <a:t>Театрализация</a:t>
            </a:r>
          </a:p>
          <a:p>
            <a:r>
              <a:rPr lang="ru-RU" sz="2600" b="1" dirty="0" err="1" smtClean="0">
                <a:solidFill>
                  <a:srgbClr val="00B050"/>
                </a:solidFill>
              </a:rPr>
              <a:t>Раскрашки</a:t>
            </a:r>
            <a:r>
              <a:rPr lang="ru-RU" sz="2600" b="1" dirty="0" smtClean="0">
                <a:solidFill>
                  <a:srgbClr val="00B050"/>
                </a:solidFill>
              </a:rPr>
              <a:t> с героями из полезных мультфильмов</a:t>
            </a:r>
          </a:p>
          <a:p>
            <a:r>
              <a:rPr lang="ru-RU" sz="2600" b="1" dirty="0" smtClean="0">
                <a:solidFill>
                  <a:srgbClr val="00B050"/>
                </a:solidFill>
              </a:rPr>
              <a:t>Поделки – изготовление персонажей мультфильмов</a:t>
            </a:r>
          </a:p>
          <a:p>
            <a:r>
              <a:rPr lang="ru-RU" sz="2600" b="1" dirty="0" smtClean="0">
                <a:solidFill>
                  <a:srgbClr val="00B050"/>
                </a:solidFill>
              </a:rPr>
              <a:t>Поощрительное сравнение детей с положительными героями из полезных мультфильмов</a:t>
            </a:r>
          </a:p>
          <a:p>
            <a:r>
              <a:rPr lang="ru-RU" sz="2600" b="1" dirty="0" smtClean="0">
                <a:solidFill>
                  <a:srgbClr val="00B050"/>
                </a:solidFill>
              </a:rPr>
              <a:t>Игры по сюжетам полезных мультфильмов</a:t>
            </a:r>
          </a:p>
          <a:p>
            <a:r>
              <a:rPr lang="ru-RU" sz="2600" b="1" dirty="0" smtClean="0">
                <a:solidFill>
                  <a:srgbClr val="00B050"/>
                </a:solidFill>
              </a:rPr>
              <a:t>Разучивание песенок из полезных мультфильмов</a:t>
            </a:r>
          </a:p>
          <a:p>
            <a:r>
              <a:rPr lang="ru-RU" sz="2600" b="1" dirty="0" smtClean="0">
                <a:solidFill>
                  <a:srgbClr val="00B050"/>
                </a:solidFill>
              </a:rPr>
              <a:t>Изготовление мягких игрушек – героев м/ф</a:t>
            </a:r>
          </a:p>
          <a:p>
            <a:r>
              <a:rPr lang="ru-RU" sz="2600" b="1" dirty="0" smtClean="0">
                <a:solidFill>
                  <a:srgbClr val="00B050"/>
                </a:solidFill>
              </a:rPr>
              <a:t>Атрибуты с изображением героев из полезных м/ф (на одежде, тетрадях, альбомах и т.п.)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8181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3154362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F2545F"/>
                </a:solidFill>
              </a:rPr>
              <a:t>Спасибо за внимание!</a:t>
            </a:r>
            <a:endParaRPr lang="ru-RU" sz="4000" b="1" dirty="0">
              <a:solidFill>
                <a:srgbClr val="F2545F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3789040"/>
            <a:ext cx="7467600" cy="4873752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7912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82168" cy="3298378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smtClean="0">
                <a:solidFill>
                  <a:schemeClr val="accent3"/>
                </a:solidFill>
              </a:rPr>
              <a:t>Анкета </a:t>
            </a:r>
            <a:br>
              <a:rPr lang="ru-RU" sz="6000" b="1" dirty="0" smtClean="0">
                <a:solidFill>
                  <a:schemeClr val="accent3"/>
                </a:solidFill>
              </a:rPr>
            </a:br>
            <a:r>
              <a:rPr lang="ru-RU" sz="6000" b="1" dirty="0" smtClean="0">
                <a:solidFill>
                  <a:schemeClr val="accent3"/>
                </a:solidFill>
              </a:rPr>
              <a:t>для родителей</a:t>
            </a:r>
            <a:endParaRPr lang="ru-RU" sz="6000" b="1" dirty="0">
              <a:solidFill>
                <a:schemeClr val="accent3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260648"/>
            <a:ext cx="3744416" cy="151216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7868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-99392"/>
            <a:ext cx="7498080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88640"/>
            <a:ext cx="8496944" cy="6552728"/>
          </a:xfrm>
        </p:spPr>
        <p:txBody>
          <a:bodyPr>
            <a:noAutofit/>
          </a:bodyPr>
          <a:lstStyle/>
          <a:p>
            <a:pPr algn="just"/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Какие Ваши любимые мультфильмы? (были в детстве или теперь)?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Какие самые любимые мультфильмы у Вашего ребёнка?</a:t>
            </a:r>
          </a:p>
          <a:p>
            <a:pPr algn="just"/>
            <a:r>
              <a:rPr lang="ru-RU" sz="3200" dirty="0">
                <a:solidFill>
                  <a:srgbClr val="C00000"/>
                </a:solidFill>
              </a:rPr>
              <a:t>3.Какие герои мультфильмов больше всего нравятся Вашему ребёнку</a:t>
            </a:r>
            <a:r>
              <a:rPr lang="ru-RU" sz="3200" dirty="0" smtClean="0">
                <a:solidFill>
                  <a:srgbClr val="C00000"/>
                </a:solidFill>
              </a:rPr>
              <a:t>?</a:t>
            </a:r>
            <a:endParaRPr lang="ru-RU" sz="3200" dirty="0">
              <a:solidFill>
                <a:srgbClr val="C00000"/>
              </a:solidFill>
            </a:endParaRPr>
          </a:p>
          <a:p>
            <a:pPr algn="just"/>
            <a:r>
              <a:rPr lang="ru-RU" sz="3200" dirty="0">
                <a:solidFill>
                  <a:srgbClr val="C00000"/>
                </a:solidFill>
              </a:rPr>
              <a:t>4. Как Вы думаете, влияют ли мультфильмы на формирование личности ребёнка, воспитывают ли его?</a:t>
            </a:r>
          </a:p>
          <a:p>
            <a:pPr algn="just"/>
            <a:r>
              <a:rPr lang="ru-RU" sz="3200" dirty="0">
                <a:solidFill>
                  <a:srgbClr val="C00000"/>
                </a:solidFill>
              </a:rPr>
              <a:t>5. Какие качества, черты характера, ценности Вы хотели бы воспитать в своём ребёнке?</a:t>
            </a:r>
          </a:p>
          <a:p>
            <a:pPr algn="just"/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111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-6192688"/>
            <a:ext cx="7674056" cy="6192688"/>
          </a:xfrm>
        </p:spPr>
        <p:txBody>
          <a:bodyPr>
            <a:normAutofit/>
          </a:bodyPr>
          <a:lstStyle/>
          <a:p>
            <a:r>
              <a:rPr lang="ru-RU" smtClean="0"/>
              <a:t/>
            </a:r>
            <a:br>
              <a:rPr lang="ru-RU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0"/>
            <a:ext cx="8568952" cy="6552728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b="1" dirty="0" smtClean="0">
                <a:solidFill>
                  <a:srgbClr val="005800"/>
                </a:solidFill>
              </a:rPr>
              <a:t>Вопросы для детей</a:t>
            </a:r>
          </a:p>
          <a:p>
            <a:pPr algn="just"/>
            <a:r>
              <a:rPr lang="ru-RU" sz="3600" dirty="0" smtClean="0">
                <a:solidFill>
                  <a:srgbClr val="008000"/>
                </a:solidFill>
              </a:rPr>
              <a:t>1. Какие мультфильмы ты знаешь?</a:t>
            </a:r>
          </a:p>
          <a:p>
            <a:pPr algn="just"/>
            <a:r>
              <a:rPr lang="ru-RU" sz="3600" dirty="0" smtClean="0">
                <a:solidFill>
                  <a:srgbClr val="008000"/>
                </a:solidFill>
              </a:rPr>
              <a:t>2. Какие твои самые любимые мультфильмы?</a:t>
            </a:r>
          </a:p>
          <a:p>
            <a:pPr algn="just"/>
            <a:r>
              <a:rPr lang="ru-RU" sz="3600" dirty="0" smtClean="0">
                <a:solidFill>
                  <a:srgbClr val="008000"/>
                </a:solidFill>
              </a:rPr>
              <a:t>3. Какие твои самые любимые герои мультфильмов?</a:t>
            </a:r>
          </a:p>
          <a:p>
            <a:pPr algn="just"/>
            <a:r>
              <a:rPr lang="ru-RU" sz="3600" dirty="0" smtClean="0">
                <a:solidFill>
                  <a:srgbClr val="008000"/>
                </a:solidFill>
              </a:rPr>
              <a:t>4. За что они тебе нравятся?</a:t>
            </a:r>
          </a:p>
          <a:p>
            <a:pPr algn="just"/>
            <a:r>
              <a:rPr lang="ru-RU" sz="3600" dirty="0" smtClean="0">
                <a:solidFill>
                  <a:srgbClr val="008000"/>
                </a:solidFill>
              </a:rPr>
              <a:t>5. В какой мультик ты хотел(а) бы сам(а) отправиться?</a:t>
            </a:r>
          </a:p>
          <a:p>
            <a:pPr algn="just"/>
            <a:r>
              <a:rPr lang="ru-RU" sz="3600" dirty="0" smtClean="0">
                <a:solidFill>
                  <a:srgbClr val="008000"/>
                </a:solidFill>
              </a:rPr>
              <a:t>6. С кем бы ты там дружил(а)?</a:t>
            </a:r>
          </a:p>
          <a:p>
            <a:pPr algn="just"/>
            <a:r>
              <a:rPr lang="ru-RU" sz="3600" dirty="0" smtClean="0">
                <a:solidFill>
                  <a:srgbClr val="008000"/>
                </a:solidFill>
              </a:rPr>
              <a:t>7. Что бы ты делал(а) в мультфильме?</a:t>
            </a:r>
            <a:endParaRPr lang="ru-RU" sz="36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647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6457" y="184433"/>
            <a:ext cx="7467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"/>
          </p:nvPr>
        </p:nvSpPr>
        <p:spPr>
          <a:xfrm flipV="1">
            <a:off x="1435608" y="836712"/>
            <a:ext cx="6520768" cy="61108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463565" y="2378977"/>
            <a:ext cx="3859943" cy="1795750"/>
          </a:xfrm>
          <a:prstGeom prst="ellipse">
            <a:avLst/>
          </a:prstGeom>
          <a:solidFill>
            <a:srgbClr val="F1455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Мультфильм</a:t>
            </a:r>
            <a:endParaRPr lang="ru-RU" sz="2800" b="1" dirty="0"/>
          </a:p>
        </p:txBody>
      </p:sp>
      <p:sp>
        <p:nvSpPr>
          <p:cNvPr id="8" name="Овал 7"/>
          <p:cNvSpPr/>
          <p:nvPr/>
        </p:nvSpPr>
        <p:spPr>
          <a:xfrm>
            <a:off x="431540" y="336560"/>
            <a:ext cx="3312368" cy="1863590"/>
          </a:xfrm>
          <a:prstGeom prst="ellipse">
            <a:avLst/>
          </a:prstGeom>
          <a:solidFill>
            <a:srgbClr val="873AC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Способ время-</a:t>
            </a:r>
            <a:r>
              <a:rPr lang="ru-RU" sz="2800" b="1" dirty="0" err="1" smtClean="0"/>
              <a:t>провожде</a:t>
            </a:r>
            <a:r>
              <a:rPr lang="ru-RU" sz="2800" b="1" dirty="0" smtClean="0"/>
              <a:t>-</a:t>
            </a:r>
            <a:r>
              <a:rPr lang="ru-RU" sz="2800" b="1" dirty="0" err="1" smtClean="0"/>
              <a:t>ния</a:t>
            </a:r>
            <a:endParaRPr lang="ru-RU" sz="2800" b="1" dirty="0"/>
          </a:p>
        </p:txBody>
      </p:sp>
      <p:sp>
        <p:nvSpPr>
          <p:cNvPr id="9" name="Овал 8"/>
          <p:cNvSpPr/>
          <p:nvPr/>
        </p:nvSpPr>
        <p:spPr>
          <a:xfrm>
            <a:off x="5279773" y="409762"/>
            <a:ext cx="3262112" cy="1867495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/>
              <a:t>Развлече-ние</a:t>
            </a:r>
            <a:endParaRPr lang="ru-RU" sz="2800" b="1" dirty="0"/>
          </a:p>
        </p:txBody>
      </p:sp>
      <p:sp>
        <p:nvSpPr>
          <p:cNvPr id="10" name="Овал 9"/>
          <p:cNvSpPr/>
          <p:nvPr/>
        </p:nvSpPr>
        <p:spPr>
          <a:xfrm>
            <a:off x="251520" y="4392140"/>
            <a:ext cx="3672408" cy="2184961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Воспитание</a:t>
            </a:r>
            <a:endParaRPr lang="ru-RU" sz="2800" b="1" dirty="0"/>
          </a:p>
        </p:txBody>
      </p:sp>
      <p:sp>
        <p:nvSpPr>
          <p:cNvPr id="11" name="Овал 10"/>
          <p:cNvSpPr/>
          <p:nvPr/>
        </p:nvSpPr>
        <p:spPr>
          <a:xfrm>
            <a:off x="4788025" y="4374330"/>
            <a:ext cx="3483530" cy="2223021"/>
          </a:xfrm>
          <a:prstGeom prst="ellipse">
            <a:avLst/>
          </a:prstGeom>
          <a:solidFill>
            <a:srgbClr val="00B05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Развитие</a:t>
            </a:r>
            <a:endParaRPr lang="ru-RU" sz="2800" b="1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 flipH="1" flipV="1">
            <a:off x="2915816" y="2002227"/>
            <a:ext cx="495630" cy="550060"/>
          </a:xfrm>
          <a:prstGeom prst="straightConnector1">
            <a:avLst/>
          </a:prstGeom>
          <a:ln w="38100">
            <a:solidFill>
              <a:srgbClr val="F1455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V="1">
            <a:off x="5378140" y="2011502"/>
            <a:ext cx="565276" cy="531510"/>
          </a:xfrm>
          <a:prstGeom prst="straightConnector1">
            <a:avLst/>
          </a:prstGeom>
          <a:ln w="38100">
            <a:solidFill>
              <a:srgbClr val="F1455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>
            <a:off x="2463565" y="3893316"/>
            <a:ext cx="565276" cy="519074"/>
          </a:xfrm>
          <a:prstGeom prst="straightConnector1">
            <a:avLst/>
          </a:prstGeom>
          <a:ln w="38100">
            <a:solidFill>
              <a:srgbClr val="F1455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4" idx="5"/>
          </p:cNvCxnSpPr>
          <p:nvPr/>
        </p:nvCxnSpPr>
        <p:spPr>
          <a:xfrm>
            <a:off x="5758232" y="3911746"/>
            <a:ext cx="565276" cy="500644"/>
          </a:xfrm>
          <a:prstGeom prst="straightConnector1">
            <a:avLst/>
          </a:prstGeom>
          <a:ln w="38100">
            <a:solidFill>
              <a:srgbClr val="F1455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7072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75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/>
      <p:bldP spid="4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7715200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Самые популярные (из вредных для детей-дошкольников) мультфильмы среди  детей детского сада: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59216" cy="506916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540054"/>
                </a:solidFill>
              </a:rPr>
              <a:t>«</a:t>
            </a:r>
            <a:r>
              <a:rPr lang="ru-RU" b="1" dirty="0" err="1" smtClean="0">
                <a:solidFill>
                  <a:srgbClr val="540054"/>
                </a:solidFill>
              </a:rPr>
              <a:t>Бэтмен</a:t>
            </a:r>
            <a:r>
              <a:rPr lang="ru-RU" b="1" dirty="0" smtClean="0">
                <a:solidFill>
                  <a:srgbClr val="540054"/>
                </a:solidFill>
              </a:rPr>
              <a:t>»</a:t>
            </a:r>
          </a:p>
          <a:p>
            <a:pPr algn="ctr"/>
            <a:r>
              <a:rPr lang="ru-RU" b="1" dirty="0">
                <a:solidFill>
                  <a:srgbClr val="540054"/>
                </a:solidFill>
              </a:rPr>
              <a:t>«</a:t>
            </a:r>
            <a:r>
              <a:rPr lang="ru-RU" b="1" dirty="0" err="1">
                <a:solidFill>
                  <a:srgbClr val="540054"/>
                </a:solidFill>
              </a:rPr>
              <a:t>Винкс</a:t>
            </a:r>
            <a:r>
              <a:rPr lang="ru-RU" b="1" dirty="0" smtClean="0">
                <a:solidFill>
                  <a:srgbClr val="540054"/>
                </a:solidFill>
              </a:rPr>
              <a:t>»</a:t>
            </a:r>
          </a:p>
          <a:p>
            <a:pPr algn="ctr"/>
            <a:r>
              <a:rPr lang="ru-RU" b="1" dirty="0" smtClean="0">
                <a:solidFill>
                  <a:srgbClr val="540054"/>
                </a:solidFill>
              </a:rPr>
              <a:t>«Человек-паук»</a:t>
            </a:r>
          </a:p>
          <a:p>
            <a:pPr algn="ctr"/>
            <a:r>
              <a:rPr lang="ru-RU" b="1" dirty="0" smtClean="0">
                <a:solidFill>
                  <a:srgbClr val="540054"/>
                </a:solidFill>
              </a:rPr>
              <a:t>«Черепашки-ниндзя»</a:t>
            </a:r>
          </a:p>
          <a:p>
            <a:pPr algn="ctr"/>
            <a:r>
              <a:rPr lang="ru-RU" b="1" dirty="0" smtClean="0">
                <a:solidFill>
                  <a:srgbClr val="540054"/>
                </a:solidFill>
              </a:rPr>
              <a:t>«Бен 10»</a:t>
            </a:r>
          </a:p>
          <a:p>
            <a:pPr algn="ctr"/>
            <a:r>
              <a:rPr lang="ru-RU" b="1" dirty="0" smtClean="0">
                <a:solidFill>
                  <a:srgbClr val="540054"/>
                </a:solidFill>
              </a:rPr>
              <a:t>«Железный человек»</a:t>
            </a:r>
          </a:p>
          <a:p>
            <a:pPr algn="ctr"/>
            <a:r>
              <a:rPr lang="ru-RU" b="1" dirty="0" smtClean="0">
                <a:solidFill>
                  <a:srgbClr val="540054"/>
                </a:solidFill>
              </a:rPr>
              <a:t>«</a:t>
            </a:r>
            <a:r>
              <a:rPr lang="ru-RU" b="1" dirty="0" err="1" smtClean="0">
                <a:solidFill>
                  <a:srgbClr val="540054"/>
                </a:solidFill>
              </a:rPr>
              <a:t>Трансформеры</a:t>
            </a:r>
            <a:r>
              <a:rPr lang="ru-RU" b="1" dirty="0" smtClean="0">
                <a:solidFill>
                  <a:srgbClr val="540054"/>
                </a:solidFill>
              </a:rPr>
              <a:t>»</a:t>
            </a:r>
          </a:p>
          <a:p>
            <a:pPr algn="ctr"/>
            <a:r>
              <a:rPr lang="ru-RU" b="1" dirty="0">
                <a:solidFill>
                  <a:srgbClr val="540054"/>
                </a:solidFill>
              </a:rPr>
              <a:t>«</a:t>
            </a:r>
            <a:r>
              <a:rPr lang="ru-RU" b="1" dirty="0" smtClean="0">
                <a:solidFill>
                  <a:srgbClr val="540054"/>
                </a:solidFill>
              </a:rPr>
              <a:t>Тачки </a:t>
            </a:r>
            <a:r>
              <a:rPr lang="ru-RU" b="1" smtClean="0">
                <a:solidFill>
                  <a:srgbClr val="540054"/>
                </a:solidFill>
              </a:rPr>
              <a:t>Маквин»</a:t>
            </a:r>
            <a:endParaRPr lang="ru-RU" b="1" dirty="0" smtClean="0">
              <a:solidFill>
                <a:srgbClr val="540054"/>
              </a:solidFill>
            </a:endParaRPr>
          </a:p>
          <a:p>
            <a:pPr algn="ctr"/>
            <a:r>
              <a:rPr lang="ru-RU" b="1" dirty="0" smtClean="0">
                <a:solidFill>
                  <a:srgbClr val="540054"/>
                </a:solidFill>
              </a:rPr>
              <a:t>«</a:t>
            </a:r>
            <a:r>
              <a:rPr lang="ru-RU" b="1" dirty="0" err="1" smtClean="0">
                <a:solidFill>
                  <a:srgbClr val="540054"/>
                </a:solidFill>
              </a:rPr>
              <a:t>Скуби-Ду</a:t>
            </a:r>
            <a:r>
              <a:rPr lang="ru-RU" b="1" dirty="0" smtClean="0">
                <a:solidFill>
                  <a:srgbClr val="540054"/>
                </a:solidFill>
              </a:rPr>
              <a:t>»</a:t>
            </a:r>
          </a:p>
          <a:p>
            <a:pPr algn="ctr"/>
            <a:r>
              <a:rPr lang="ru-RU" b="1" dirty="0" smtClean="0">
                <a:solidFill>
                  <a:srgbClr val="540054"/>
                </a:solidFill>
              </a:rPr>
              <a:t>«</a:t>
            </a:r>
            <a:r>
              <a:rPr lang="ru-RU" b="1" dirty="0" err="1" smtClean="0">
                <a:solidFill>
                  <a:srgbClr val="540054"/>
                </a:solidFill>
              </a:rPr>
              <a:t>Спанч</a:t>
            </a:r>
            <a:r>
              <a:rPr lang="ru-RU" b="1" dirty="0" smtClean="0">
                <a:solidFill>
                  <a:srgbClr val="540054"/>
                </a:solidFill>
              </a:rPr>
              <a:t> Боб»</a:t>
            </a:r>
          </a:p>
          <a:p>
            <a:pPr algn="ctr"/>
            <a:r>
              <a:rPr lang="ru-RU" b="1" dirty="0" smtClean="0">
                <a:solidFill>
                  <a:srgbClr val="540054"/>
                </a:solidFill>
              </a:rPr>
              <a:t>«Симпсоны»</a:t>
            </a:r>
          </a:p>
        </p:txBody>
      </p:sp>
    </p:spTree>
    <p:extLst>
      <p:ext uri="{BB962C8B-B14F-4D97-AF65-F5344CB8AC3E}">
        <p14:creationId xmlns:p14="http://schemas.microsoft.com/office/powerpoint/2010/main" val="3241265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62474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9D190B"/>
                </a:solidFill>
              </a:rPr>
              <a:t>Возможные опасные последствия для детей-дошкольников от просмотра вредных мультфильмов </a:t>
            </a:r>
            <a:endParaRPr lang="ru-RU" sz="3600" b="1" dirty="0">
              <a:solidFill>
                <a:srgbClr val="9D190B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755576" y="4509120"/>
            <a:ext cx="7467600" cy="4873752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4975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4866"/>
            <a:ext cx="7467600" cy="667829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B0F0"/>
                </a:solidFill>
              </a:rPr>
              <a:t>Воспитание</a:t>
            </a:r>
            <a:endParaRPr lang="ru-RU" sz="3600" b="1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548680"/>
            <a:ext cx="8352928" cy="630932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Мультфильмы для подростков и взрослых</a:t>
            </a:r>
          </a:p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Зарубежные мультфильмы</a:t>
            </a:r>
          </a:p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Мультфильмы, в которых агрессивное поведение – норма</a:t>
            </a:r>
          </a:p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Монстры</a:t>
            </a:r>
          </a:p>
          <a:p>
            <a:pPr algn="ctr"/>
            <a:r>
              <a:rPr lang="ru-RU" b="1" dirty="0">
                <a:solidFill>
                  <a:srgbClr val="7030A0"/>
                </a:solidFill>
              </a:rPr>
              <a:t>С</a:t>
            </a:r>
            <a:r>
              <a:rPr lang="ru-RU" b="1" dirty="0" smtClean="0">
                <a:solidFill>
                  <a:srgbClr val="7030A0"/>
                </a:solidFill>
              </a:rPr>
              <a:t>южеты и герои не понятны детям</a:t>
            </a:r>
          </a:p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Много жаргонных и грубых слов</a:t>
            </a:r>
          </a:p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Положительные и отрицательные герои похожи</a:t>
            </a:r>
          </a:p>
          <a:p>
            <a:pPr algn="ctr"/>
            <a:endParaRPr lang="ru-RU" b="1" dirty="0">
              <a:solidFill>
                <a:srgbClr val="7030A0"/>
              </a:solidFill>
            </a:endParaRPr>
          </a:p>
          <a:p>
            <a:pPr algn="ctr"/>
            <a:r>
              <a:rPr lang="ru-RU" b="1" dirty="0" smtClean="0"/>
              <a:t>Невротизация, страхи, тревожность</a:t>
            </a:r>
          </a:p>
          <a:p>
            <a:pPr algn="ctr"/>
            <a:r>
              <a:rPr lang="ru-RU" b="1" dirty="0" smtClean="0"/>
              <a:t>Агрессивные тенденции, жестокость, цинизм</a:t>
            </a:r>
          </a:p>
          <a:p>
            <a:pPr algn="ctr"/>
            <a:r>
              <a:rPr lang="ru-RU" b="1" dirty="0" smtClean="0"/>
              <a:t>Поверхностность, легкомыслие</a:t>
            </a:r>
          </a:p>
          <a:p>
            <a:pPr algn="ctr"/>
            <a:r>
              <a:rPr lang="ru-RU" b="1" dirty="0" smtClean="0"/>
              <a:t>Грубость, пошлость</a:t>
            </a:r>
          </a:p>
          <a:p>
            <a:pPr algn="ctr"/>
            <a:r>
              <a:rPr lang="ru-RU" b="1" dirty="0" smtClean="0"/>
              <a:t>Затруднения в морально-нравственной ориентации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4183235" y="4089710"/>
            <a:ext cx="648072" cy="36004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202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B050"/>
                </a:solidFill>
              </a:rPr>
              <a:t>Развитие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1412776"/>
            <a:ext cx="8136904" cy="5061176"/>
          </a:xfrm>
          <a:noFill/>
        </p:spPr>
        <p:txBody>
          <a:bodyPr/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Мультфильмы для подростков и взрослых</a:t>
            </a:r>
          </a:p>
          <a:p>
            <a:pPr algn="ctr"/>
            <a:r>
              <a:rPr lang="ru-RU" b="1" dirty="0" smtClean="0">
                <a:solidFill>
                  <a:srgbClr val="7030A0"/>
                </a:solidFill>
              </a:rPr>
              <a:t>Сюжеты далеки от повседневной жизни ребенка </a:t>
            </a:r>
          </a:p>
          <a:p>
            <a:pPr algn="ctr"/>
            <a:r>
              <a:rPr lang="ru-RU" b="1" dirty="0" smtClean="0">
                <a:solidFill>
                  <a:srgbClr val="7030A0"/>
                </a:solidFill>
              </a:rPr>
              <a:t>Сюжеты не понятны и не </a:t>
            </a:r>
            <a:r>
              <a:rPr lang="ru-RU" b="1" smtClean="0">
                <a:solidFill>
                  <a:srgbClr val="7030A0"/>
                </a:solidFill>
              </a:rPr>
              <a:t>полезны ребенку</a:t>
            </a:r>
            <a:endParaRPr lang="ru-RU" b="1" dirty="0" smtClean="0">
              <a:solidFill>
                <a:srgbClr val="7030A0"/>
              </a:solidFill>
            </a:endParaRPr>
          </a:p>
          <a:p>
            <a:pPr algn="ctr"/>
            <a:endParaRPr lang="ru-RU" dirty="0"/>
          </a:p>
          <a:p>
            <a:pPr marL="0" indent="0" algn="ctr">
              <a:buNone/>
            </a:pPr>
            <a:endParaRPr lang="ru-RU" dirty="0" smtClean="0"/>
          </a:p>
          <a:p>
            <a:pPr algn="ctr"/>
            <a:r>
              <a:rPr lang="ru-RU" b="1" dirty="0" smtClean="0"/>
              <a:t>Дети утрачивают свою «детскость»</a:t>
            </a:r>
          </a:p>
          <a:p>
            <a:pPr algn="ctr"/>
            <a:r>
              <a:rPr lang="ru-RU" b="1" dirty="0" smtClean="0"/>
              <a:t>Кругозор ребенка не расширяется</a:t>
            </a:r>
          </a:p>
          <a:p>
            <a:pPr algn="ctr"/>
            <a:r>
              <a:rPr lang="ru-RU" b="1" dirty="0" smtClean="0"/>
              <a:t>Не развиваются психические процессы ребенка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4181807" y="3212976"/>
            <a:ext cx="720080" cy="72008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855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2131</TotalTime>
  <Words>439</Words>
  <Application>Microsoft Office PowerPoint</Application>
  <PresentationFormat>Экран (4:3)</PresentationFormat>
  <Paragraphs>103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Эркер</vt:lpstr>
      <vt:lpstr>Мультфильмы – вредные и полезные</vt:lpstr>
      <vt:lpstr>Анкета  для родителей</vt:lpstr>
      <vt:lpstr>Презентация PowerPoint</vt:lpstr>
      <vt:lpstr> </vt:lpstr>
      <vt:lpstr>Презентация PowerPoint</vt:lpstr>
      <vt:lpstr>Самые популярные (из вредных для детей-дошкольников) мультфильмы среди  детей детского сада: </vt:lpstr>
      <vt:lpstr>Возможные опасные последствия для детей-дошкольников от просмотра вредных мультфильмов </vt:lpstr>
      <vt:lpstr>Воспитание</vt:lpstr>
      <vt:lpstr>Развитие</vt:lpstr>
      <vt:lpstr>Развлечение</vt:lpstr>
      <vt:lpstr>Времяпрепровождение</vt:lpstr>
      <vt:lpstr>Как отучать детей от вредных мультфильмов и приучать к полезным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Мультфильмы – вредные и полезные</dc:title>
  <dc:creator>SamsunG</dc:creator>
  <cp:lastModifiedBy>SamsunG</cp:lastModifiedBy>
  <cp:revision>58</cp:revision>
  <dcterms:created xsi:type="dcterms:W3CDTF">2013-09-17T17:17:38Z</dcterms:created>
  <dcterms:modified xsi:type="dcterms:W3CDTF">2013-11-16T07:55:52Z</dcterms:modified>
</cp:coreProperties>
</file>