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0F2D142-F540-4B21-B42A-3750C4660A80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2F2FAF6-B174-4A82-A5DD-4D9CBC0761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908594" y="536258"/>
            <a:ext cx="5498097" cy="4825506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cs typeface="Arabic Typesetting" pitchFamily="66" charset="-78"/>
              </a:rPr>
              <a:t>Решение проблемных педагогических ситуаций с помощью алгоритма решения изобретательских задач</a:t>
            </a:r>
            <a:endParaRPr lang="ru-RU" sz="4000" b="1" dirty="0">
              <a:solidFill>
                <a:schemeClr val="accent2"/>
              </a:solidFill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84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427258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 smtClean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Поиск КОНКРЕТНЫХ РЕШЕНИЙ </a:t>
            </a:r>
            <a:r>
              <a:rPr lang="ru-RU" sz="4800" dirty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проблемы</a:t>
            </a:r>
            <a:r>
              <a:rPr lang="ru-RU" sz="4800" dirty="0" smtClean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 smtClean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С опорой на ресурсы для решения противоречий, описание введённых условий и ограничений.</a:t>
            </a:r>
            <a:endParaRPr lang="ru-RU" sz="4800" dirty="0">
              <a:solidFill>
                <a:srgbClr val="0070C0"/>
              </a:solidFill>
              <a:latin typeface="+mj-lt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64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280920" cy="4935448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cs typeface="Arabic Typesetting" pitchFamily="66" charset="-78"/>
              </a:rPr>
              <a:t>Алгоритм решения изобретательских задач</a:t>
            </a:r>
            <a:endParaRPr lang="ru-RU" sz="4800" b="1" dirty="0">
              <a:solidFill>
                <a:srgbClr val="0070C0"/>
              </a:solidFill>
              <a:cs typeface="Arabic Typesetting" pitchFamily="66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3264476"/>
          </a:xfrm>
        </p:spPr>
        <p:txBody>
          <a:bodyPr/>
          <a:lstStyle/>
          <a:p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Шаг 1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0324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Формулирование  ПРОБЛЕМЫ.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Описание ситуации (как можно более подробное: условия и характер её проявления, Ваш опыт по решению этой проблемы).</a:t>
            </a:r>
            <a:endParaRPr lang="ru-RU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24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АНАЛИЗ ЗАДАЧИ: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- Что есть?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- Что не устраивает?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70C0"/>
                </a:solidFill>
                <a:latin typeface="+mj-lt"/>
                <a:ea typeface="Calibri"/>
                <a:cs typeface="Times New Roman"/>
              </a:rPr>
              <a:t>- Что нужно?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61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9125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В чём состоит КОНФЛИКТ?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Обычно это столкновение желаний и (или) возможностей двух сторон.</a:t>
            </a:r>
          </a:p>
        </p:txBody>
      </p:sp>
    </p:spTree>
    <p:extLst>
      <p:ext uri="{BB962C8B-B14F-4D97-AF65-F5344CB8AC3E}">
        <p14:creationId xmlns:p14="http://schemas.microsoft.com/office/powerpoint/2010/main" val="404233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640960" cy="39125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Формулирование ПРОТИВОРЕЧИЯ.</a:t>
            </a:r>
          </a:p>
          <a:p>
            <a:pPr lvl="0" algn="ctr"/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«Должно </a:t>
            </a:r>
            <a:r>
              <a:rPr lang="ru-RU" sz="4800" dirty="0">
                <a:solidFill>
                  <a:srgbClr val="0070C0"/>
                </a:solidFill>
                <a:latin typeface="+mj-lt"/>
              </a:rPr>
              <a:t>быть…, но</a:t>
            </a:r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…»</a:t>
            </a:r>
            <a:endParaRPr lang="ru-RU" sz="4800" dirty="0">
              <a:solidFill>
                <a:srgbClr val="0070C0"/>
              </a:solidFill>
              <a:latin typeface="+mj-lt"/>
            </a:endParaRPr>
          </a:p>
          <a:p>
            <a:pPr algn="ctr"/>
            <a:endParaRPr lang="ru-RU" sz="48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16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3579849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Поиск возможных ПРИЧИН.</a:t>
            </a:r>
            <a:endParaRPr lang="ru-RU" sz="48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988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</a:t>
            </a:r>
            <a:r>
              <a:rPr lang="ru-RU" dirty="0" smtClean="0">
                <a:solidFill>
                  <a:srgbClr val="00B0F0"/>
                </a:solidFill>
              </a:rPr>
              <a:t>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540060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4800" dirty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Формулирование </a:t>
            </a:r>
            <a:r>
              <a:rPr lang="ru-RU" sz="4800" dirty="0" smtClean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ИДЕАЛЬНОГО </a:t>
            </a:r>
            <a:r>
              <a:rPr lang="ru-RU" sz="4800" dirty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КОНЕЧНОГО </a:t>
            </a:r>
            <a:r>
              <a:rPr lang="ru-RU" sz="4800" dirty="0" smtClean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РЕЗУЛЬТАТА (</a:t>
            </a:r>
            <a:r>
              <a:rPr lang="ru-RU" sz="4800" dirty="0" smtClean="0">
                <a:solidFill>
                  <a:srgbClr val="F96A1B"/>
                </a:solidFill>
                <a:latin typeface="+mj-lt"/>
                <a:ea typeface="Calibri"/>
                <a:cs typeface="Times New Roman"/>
              </a:rPr>
              <a:t>ИКР)</a:t>
            </a:r>
            <a:r>
              <a:rPr lang="ru-RU" sz="4800" dirty="0" smtClean="0">
                <a:solidFill>
                  <a:schemeClr val="accent2"/>
                </a:solidFill>
                <a:latin typeface="+mj-lt"/>
                <a:ea typeface="Calibri"/>
                <a:cs typeface="Times New Roman"/>
              </a:rPr>
              <a:t>.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Ситуация, </a:t>
            </a:r>
            <a:r>
              <a:rPr lang="ru-RU" sz="4800" dirty="0">
                <a:solidFill>
                  <a:srgbClr val="0070C0"/>
                </a:solidFill>
                <a:latin typeface="+mj-lt"/>
              </a:rPr>
              <a:t>в которой противоречие разрешается при минимальных затратах, практически само по </a:t>
            </a:r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себе.</a:t>
            </a:r>
            <a:endParaRPr lang="ru-RU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988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F0"/>
                </a:solidFill>
              </a:rPr>
              <a:t>Шаг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9845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  <a:latin typeface="+mj-lt"/>
              </a:rPr>
              <a:t>Поиск  всех  РЕСУРСОВ.</a:t>
            </a:r>
          </a:p>
          <a:p>
            <a:pPr algn="ctr"/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Это то, на что можно опереться при решении проблемы. Наиболее </a:t>
            </a:r>
            <a:r>
              <a:rPr lang="ru-RU" sz="4800" dirty="0">
                <a:solidFill>
                  <a:srgbClr val="0070C0"/>
                </a:solidFill>
                <a:latin typeface="+mj-lt"/>
              </a:rPr>
              <a:t>рациональным </a:t>
            </a:r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является </a:t>
            </a:r>
            <a:r>
              <a:rPr lang="ru-RU" sz="4800" dirty="0">
                <a:solidFill>
                  <a:srgbClr val="0070C0"/>
                </a:solidFill>
                <a:latin typeface="+mj-lt"/>
              </a:rPr>
              <a:t>внутренний ресурс, т.е. тот, </a:t>
            </a:r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который </a:t>
            </a:r>
            <a:r>
              <a:rPr lang="ru-RU" sz="4800" dirty="0">
                <a:solidFill>
                  <a:srgbClr val="0070C0"/>
                </a:solidFill>
                <a:latin typeface="+mj-lt"/>
              </a:rPr>
              <a:t>уже </a:t>
            </a:r>
            <a:r>
              <a:rPr lang="ru-RU" sz="4800" dirty="0" smtClean="0">
                <a:solidFill>
                  <a:srgbClr val="0070C0"/>
                </a:solidFill>
                <a:latin typeface="+mj-lt"/>
              </a:rPr>
              <a:t>есть. </a:t>
            </a:r>
            <a:endParaRPr lang="ru-RU" sz="48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611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655</TotalTime>
  <Words>170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Решение проблемных педагогических ситуаций с помощью алгоритма решения изобретательских задач</vt:lpstr>
      <vt:lpstr>Алгоритм решения изобретательских задач</vt:lpstr>
      <vt:lpstr>Шаг 1</vt:lpstr>
      <vt:lpstr>Шаг 2</vt:lpstr>
      <vt:lpstr>Шаг 3</vt:lpstr>
      <vt:lpstr>Шаг 4</vt:lpstr>
      <vt:lpstr>Шаг 5</vt:lpstr>
      <vt:lpstr>Шаг 6</vt:lpstr>
      <vt:lpstr>Шаг 6</vt:lpstr>
      <vt:lpstr>Шаг 7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проблемных педагогических ситуаций с помощью алгоритма решения творческих задач</dc:title>
  <dc:creator>SamsunG</dc:creator>
  <cp:lastModifiedBy>SamsunG</cp:lastModifiedBy>
  <cp:revision>38</cp:revision>
  <dcterms:created xsi:type="dcterms:W3CDTF">2014-01-12T00:20:31Z</dcterms:created>
  <dcterms:modified xsi:type="dcterms:W3CDTF">2014-01-15T18:21:17Z</dcterms:modified>
</cp:coreProperties>
</file>