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82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2D142-F540-4B21-B42A-3750C4660A80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2FAF6-B174-4A82-A5DD-4D9CBC0761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2D142-F540-4B21-B42A-3750C4660A80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2FAF6-B174-4A82-A5DD-4D9CBC0761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2D142-F540-4B21-B42A-3750C4660A80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2FAF6-B174-4A82-A5DD-4D9CBC0761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2D142-F540-4B21-B42A-3750C4660A80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2FAF6-B174-4A82-A5DD-4D9CBC0761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2D142-F540-4B21-B42A-3750C4660A80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2FAF6-B174-4A82-A5DD-4D9CBC0761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2D142-F540-4B21-B42A-3750C4660A80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2FAF6-B174-4A82-A5DD-4D9CBC07611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2D142-F540-4B21-B42A-3750C4660A80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2FAF6-B174-4A82-A5DD-4D9CBC0761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2D142-F540-4B21-B42A-3750C4660A80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2FAF6-B174-4A82-A5DD-4D9CBC0761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2D142-F540-4B21-B42A-3750C4660A80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2FAF6-B174-4A82-A5DD-4D9CBC0761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2D142-F540-4B21-B42A-3750C4660A80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2F2FAF6-B174-4A82-A5DD-4D9CBC0761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2D142-F540-4B21-B42A-3750C4660A80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2FAF6-B174-4A82-A5DD-4D9CBC0761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0F2D142-F540-4B21-B42A-3750C4660A80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E2F2FAF6-B174-4A82-A5DD-4D9CBC07611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19140000">
            <a:off x="908594" y="536258"/>
            <a:ext cx="5498097" cy="4825506"/>
          </a:xfrm>
        </p:spPr>
        <p:txBody>
          <a:bodyPr/>
          <a:lstStyle/>
          <a:p>
            <a:pPr algn="ctr"/>
            <a:r>
              <a:rPr lang="ru-RU" sz="4000" b="1" dirty="0" smtClean="0">
                <a:solidFill>
                  <a:schemeClr val="accent2"/>
                </a:solidFill>
                <a:cs typeface="Arabic Typesetting" pitchFamily="66" charset="-78"/>
              </a:rPr>
              <a:t>Решение проблемных педагогических ситуаций с помощью алгоритма решения изобретательских задач</a:t>
            </a:r>
            <a:endParaRPr lang="ru-RU" sz="4000" b="1" dirty="0">
              <a:solidFill>
                <a:schemeClr val="accent2"/>
              </a:solidFill>
              <a:cs typeface="Arabic Typesetting" pitchFamily="66" charset="-78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0843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B0F0"/>
                </a:solidFill>
              </a:rPr>
              <a:t>Шаг </a:t>
            </a:r>
            <a:r>
              <a:rPr lang="ru-RU" dirty="0" smtClean="0">
                <a:solidFill>
                  <a:srgbClr val="00B0F0"/>
                </a:solidFill>
              </a:rPr>
              <a:t>7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00628"/>
            <a:ext cx="8640960" cy="4272588"/>
          </a:xfrm>
        </p:spPr>
        <p:txBody>
          <a:bodyPr>
            <a:normAutofit fontScale="92500" lnSpcReduction="20000"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4800" dirty="0" smtClean="0">
                <a:solidFill>
                  <a:schemeClr val="accent2"/>
                </a:solidFill>
                <a:latin typeface="+mj-lt"/>
                <a:ea typeface="Calibri"/>
                <a:cs typeface="Times New Roman"/>
              </a:rPr>
              <a:t>Поиск КОНКРЕТНЫХ РЕШЕНИЙ </a:t>
            </a:r>
            <a:r>
              <a:rPr lang="ru-RU" sz="4800" dirty="0">
                <a:solidFill>
                  <a:schemeClr val="accent2"/>
                </a:solidFill>
                <a:latin typeface="+mj-lt"/>
                <a:ea typeface="Calibri"/>
                <a:cs typeface="Times New Roman"/>
              </a:rPr>
              <a:t>проблемы</a:t>
            </a:r>
            <a:r>
              <a:rPr lang="ru-RU" sz="4800" dirty="0" smtClean="0">
                <a:solidFill>
                  <a:schemeClr val="accent2"/>
                </a:solidFill>
                <a:latin typeface="+mj-lt"/>
                <a:ea typeface="Calibri"/>
                <a:cs typeface="Times New Roman"/>
              </a:rPr>
              <a:t>.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4800" dirty="0" smtClean="0">
                <a:solidFill>
                  <a:srgbClr val="0070C0"/>
                </a:solidFill>
                <a:latin typeface="+mj-lt"/>
                <a:ea typeface="Calibri"/>
                <a:cs typeface="Times New Roman"/>
              </a:rPr>
              <a:t>С опорой на ресурсы для решения противоречий, описание введённых условий и ограничений.</a:t>
            </a:r>
            <a:endParaRPr lang="ru-RU" sz="4800" dirty="0">
              <a:solidFill>
                <a:srgbClr val="0070C0"/>
              </a:solidFill>
              <a:latin typeface="+mj-lt"/>
              <a:ea typeface="Calibri"/>
              <a:cs typeface="Times New Roman"/>
            </a:endParaRP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6645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65760"/>
            <a:ext cx="8280920" cy="4935448"/>
          </a:xfrm>
        </p:spPr>
        <p:txBody>
          <a:bodyPr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cs typeface="Arabic Typesetting" pitchFamily="66" charset="-78"/>
              </a:rPr>
              <a:t>Алгоритм решения изобретательских задач</a:t>
            </a:r>
            <a:endParaRPr lang="ru-RU" sz="4800" b="1" dirty="0">
              <a:solidFill>
                <a:srgbClr val="0070C0"/>
              </a:solidFill>
              <a:cs typeface="Arabic Typesetting" pitchFamily="66" charset="-78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100629"/>
            <a:ext cx="7520940" cy="3264476"/>
          </a:xfrm>
        </p:spPr>
        <p:txBody>
          <a:bodyPr/>
          <a:lstStyle/>
          <a:p>
            <a:endParaRPr lang="ru-RU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3411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1047016"/>
          </a:xfrm>
        </p:spPr>
        <p:txBody>
          <a:bodyPr/>
          <a:lstStyle/>
          <a:p>
            <a:r>
              <a:rPr lang="ru-RU" dirty="0" smtClean="0">
                <a:solidFill>
                  <a:srgbClr val="00B0F0"/>
                </a:solidFill>
              </a:rPr>
              <a:t>Шаг 1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4032448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4800" dirty="0" smtClean="0">
                <a:solidFill>
                  <a:schemeClr val="accent2"/>
                </a:solidFill>
                <a:latin typeface="+mj-lt"/>
              </a:rPr>
              <a:t>Формулирование  ПРОБЛЕМЫ.</a:t>
            </a:r>
          </a:p>
          <a:p>
            <a:pPr algn="ctr"/>
            <a:r>
              <a:rPr lang="ru-RU" sz="4800" dirty="0" smtClean="0">
                <a:solidFill>
                  <a:srgbClr val="0070C0"/>
                </a:solidFill>
                <a:latin typeface="+mj-lt"/>
              </a:rPr>
              <a:t>Описание ситуации (как можно более подробное: условия и характер её проявления, Ваш опыт по решению этой проблемы).</a:t>
            </a:r>
            <a:endParaRPr lang="ru-RU" sz="4800" dirty="0">
              <a:solidFill>
                <a:srgbClr val="0070C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42479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B0F0"/>
                </a:solidFill>
              </a:rPr>
              <a:t>Шаг </a:t>
            </a:r>
            <a:r>
              <a:rPr lang="ru-RU" dirty="0" smtClean="0">
                <a:solidFill>
                  <a:srgbClr val="00B0F0"/>
                </a:solidFill>
              </a:rPr>
              <a:t>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ru-RU" sz="4800" dirty="0" smtClean="0">
                <a:solidFill>
                  <a:schemeClr val="accent2"/>
                </a:solidFill>
                <a:latin typeface="+mj-lt"/>
              </a:rPr>
              <a:t>АНАЛИЗ ЗАДАЧИ: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4800" dirty="0">
                <a:solidFill>
                  <a:srgbClr val="0070C0"/>
                </a:solidFill>
                <a:latin typeface="+mj-lt"/>
                <a:ea typeface="Calibri"/>
                <a:cs typeface="Times New Roman"/>
              </a:rPr>
              <a:t>- Что есть?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4800" dirty="0">
                <a:solidFill>
                  <a:srgbClr val="0070C0"/>
                </a:solidFill>
                <a:latin typeface="+mj-lt"/>
                <a:ea typeface="Calibri"/>
                <a:cs typeface="Times New Roman"/>
              </a:rPr>
              <a:t>- Что не устраивает?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4800" dirty="0">
                <a:solidFill>
                  <a:srgbClr val="0070C0"/>
                </a:solidFill>
                <a:latin typeface="+mj-lt"/>
                <a:ea typeface="Calibri"/>
                <a:cs typeface="Times New Roman"/>
              </a:rPr>
              <a:t>- Что нужно?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5611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4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1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2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8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9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B0F0"/>
                </a:solidFill>
              </a:rPr>
              <a:t>Шаг </a:t>
            </a:r>
            <a:r>
              <a:rPr lang="ru-RU" dirty="0" smtClean="0">
                <a:solidFill>
                  <a:srgbClr val="00B0F0"/>
                </a:solidFill>
              </a:rPr>
              <a:t>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00628"/>
            <a:ext cx="8280920" cy="3912548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chemeClr val="accent2"/>
                </a:solidFill>
                <a:latin typeface="+mj-lt"/>
              </a:rPr>
              <a:t>В чём состоит КОНФЛИКТ?</a:t>
            </a:r>
          </a:p>
          <a:p>
            <a:pPr algn="ctr"/>
            <a:r>
              <a:rPr lang="ru-RU" sz="4800" dirty="0" smtClean="0">
                <a:solidFill>
                  <a:srgbClr val="0070C0"/>
                </a:solidFill>
                <a:latin typeface="+mj-lt"/>
              </a:rPr>
              <a:t>Обычно это столкновение желаний и (или) возможностей двух сторон.</a:t>
            </a:r>
          </a:p>
        </p:txBody>
      </p:sp>
    </p:spTree>
    <p:extLst>
      <p:ext uri="{BB962C8B-B14F-4D97-AF65-F5344CB8AC3E}">
        <p14:creationId xmlns:p14="http://schemas.microsoft.com/office/powerpoint/2010/main" val="4042336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B0F0"/>
                </a:solidFill>
              </a:rPr>
              <a:t>Шаг </a:t>
            </a:r>
            <a:r>
              <a:rPr lang="ru-RU" dirty="0" smtClean="0">
                <a:solidFill>
                  <a:srgbClr val="00B0F0"/>
                </a:solidFill>
              </a:rPr>
              <a:t>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00628"/>
            <a:ext cx="8640960" cy="3912548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chemeClr val="accent2"/>
                </a:solidFill>
                <a:latin typeface="+mj-lt"/>
              </a:rPr>
              <a:t>Формулирование ПРОТИВОРЕЧИЯ.</a:t>
            </a:r>
          </a:p>
          <a:p>
            <a:pPr lvl="0" algn="ctr"/>
            <a:r>
              <a:rPr lang="ru-RU" sz="4800" dirty="0" smtClean="0">
                <a:solidFill>
                  <a:srgbClr val="0070C0"/>
                </a:solidFill>
                <a:latin typeface="+mj-lt"/>
              </a:rPr>
              <a:t>«Должно </a:t>
            </a:r>
            <a:r>
              <a:rPr lang="ru-RU" sz="4800" dirty="0">
                <a:solidFill>
                  <a:srgbClr val="0070C0"/>
                </a:solidFill>
                <a:latin typeface="+mj-lt"/>
              </a:rPr>
              <a:t>быть…, но</a:t>
            </a:r>
            <a:r>
              <a:rPr lang="ru-RU" sz="4800" dirty="0" smtClean="0">
                <a:solidFill>
                  <a:srgbClr val="0070C0"/>
                </a:solidFill>
                <a:latin typeface="+mj-lt"/>
              </a:rPr>
              <a:t>…»</a:t>
            </a:r>
            <a:endParaRPr lang="ru-RU" sz="4800" dirty="0">
              <a:solidFill>
                <a:srgbClr val="0070C0"/>
              </a:solidFill>
              <a:latin typeface="+mj-lt"/>
            </a:endParaRPr>
          </a:p>
          <a:p>
            <a:pPr algn="ctr"/>
            <a:endParaRPr lang="ru-RU" sz="4800" dirty="0">
              <a:solidFill>
                <a:schemeClr val="accent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81620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B0F0"/>
                </a:solidFill>
              </a:rPr>
              <a:t>Шаг </a:t>
            </a:r>
            <a:r>
              <a:rPr lang="ru-RU" dirty="0" smtClean="0">
                <a:solidFill>
                  <a:srgbClr val="00B0F0"/>
                </a:solidFill>
              </a:rPr>
              <a:t>5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00628"/>
            <a:ext cx="8352928" cy="3579849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chemeClr val="accent2"/>
                </a:solidFill>
                <a:latin typeface="+mj-lt"/>
              </a:rPr>
              <a:t>Поиск возможных ПРИЧИН.</a:t>
            </a:r>
            <a:endParaRPr lang="ru-RU" sz="4800" dirty="0">
              <a:solidFill>
                <a:schemeClr val="accent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29880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B0F0"/>
                </a:solidFill>
              </a:rPr>
              <a:t>Шаг </a:t>
            </a:r>
            <a:r>
              <a:rPr lang="ru-RU" dirty="0" smtClean="0">
                <a:solidFill>
                  <a:srgbClr val="00B0F0"/>
                </a:solidFill>
              </a:rPr>
              <a:t>6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836712"/>
            <a:ext cx="7520940" cy="5400600"/>
          </a:xfrm>
        </p:spPr>
        <p:txBody>
          <a:bodyPr>
            <a:normAutofit fontScale="92500"/>
          </a:bodyPr>
          <a:lstStyle/>
          <a:p>
            <a:pPr algn="ctr"/>
            <a:r>
              <a:rPr lang="ru-RU" sz="4800" dirty="0">
                <a:solidFill>
                  <a:schemeClr val="accent2"/>
                </a:solidFill>
                <a:latin typeface="+mj-lt"/>
                <a:ea typeface="Calibri"/>
                <a:cs typeface="Times New Roman"/>
              </a:rPr>
              <a:t>Формулирование </a:t>
            </a:r>
            <a:r>
              <a:rPr lang="ru-RU" sz="4800" dirty="0" smtClean="0">
                <a:solidFill>
                  <a:schemeClr val="accent2"/>
                </a:solidFill>
                <a:latin typeface="+mj-lt"/>
                <a:ea typeface="Calibri"/>
                <a:cs typeface="Times New Roman"/>
              </a:rPr>
              <a:t>ИДЕАЛЬНОГО </a:t>
            </a:r>
            <a:r>
              <a:rPr lang="ru-RU" sz="4800" dirty="0">
                <a:solidFill>
                  <a:schemeClr val="accent2"/>
                </a:solidFill>
                <a:latin typeface="+mj-lt"/>
                <a:ea typeface="Calibri"/>
                <a:cs typeface="Times New Roman"/>
              </a:rPr>
              <a:t>КОНЕЧНОГО </a:t>
            </a:r>
            <a:r>
              <a:rPr lang="ru-RU" sz="4800" dirty="0" smtClean="0">
                <a:solidFill>
                  <a:schemeClr val="accent2"/>
                </a:solidFill>
                <a:latin typeface="+mj-lt"/>
                <a:ea typeface="Calibri"/>
                <a:cs typeface="Times New Roman"/>
              </a:rPr>
              <a:t>РЕЗУЛЬТАТА (</a:t>
            </a:r>
            <a:r>
              <a:rPr lang="ru-RU" sz="4800" dirty="0" smtClean="0">
                <a:solidFill>
                  <a:srgbClr val="F96A1B"/>
                </a:solidFill>
                <a:latin typeface="+mj-lt"/>
                <a:ea typeface="Calibri"/>
                <a:cs typeface="Times New Roman"/>
              </a:rPr>
              <a:t>ИКР)</a:t>
            </a:r>
            <a:r>
              <a:rPr lang="ru-RU" sz="4800" dirty="0" smtClean="0">
                <a:solidFill>
                  <a:schemeClr val="accent2"/>
                </a:solidFill>
                <a:latin typeface="+mj-lt"/>
                <a:ea typeface="Calibri"/>
                <a:cs typeface="Times New Roman"/>
              </a:rPr>
              <a:t>.</a:t>
            </a:r>
          </a:p>
          <a:p>
            <a:pPr algn="ctr"/>
            <a:r>
              <a:rPr lang="ru-RU" sz="4800" dirty="0" smtClean="0">
                <a:solidFill>
                  <a:srgbClr val="0070C0"/>
                </a:solidFill>
                <a:latin typeface="+mj-lt"/>
              </a:rPr>
              <a:t>Ситуация, </a:t>
            </a:r>
            <a:r>
              <a:rPr lang="ru-RU" sz="4800" dirty="0">
                <a:solidFill>
                  <a:srgbClr val="0070C0"/>
                </a:solidFill>
                <a:latin typeface="+mj-lt"/>
              </a:rPr>
              <a:t>в которой противоречие разрешается при минимальных затратах, практически само по </a:t>
            </a:r>
            <a:r>
              <a:rPr lang="ru-RU" sz="4800" dirty="0" smtClean="0">
                <a:solidFill>
                  <a:srgbClr val="0070C0"/>
                </a:solidFill>
                <a:latin typeface="+mj-lt"/>
              </a:rPr>
              <a:t>себе.</a:t>
            </a:r>
            <a:endParaRPr lang="ru-RU" sz="4800" dirty="0">
              <a:solidFill>
                <a:srgbClr val="0070C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39888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B0F0"/>
                </a:solidFill>
              </a:rPr>
              <a:t>Шаг 6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00628"/>
            <a:ext cx="8496944" cy="3984556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4800" dirty="0" smtClean="0">
                <a:solidFill>
                  <a:schemeClr val="accent2"/>
                </a:solidFill>
                <a:latin typeface="+mj-lt"/>
              </a:rPr>
              <a:t>Поиск  всех  РЕСУРСОВ.</a:t>
            </a:r>
          </a:p>
          <a:p>
            <a:pPr algn="ctr"/>
            <a:r>
              <a:rPr lang="ru-RU" sz="4800" dirty="0" smtClean="0">
                <a:solidFill>
                  <a:srgbClr val="0070C0"/>
                </a:solidFill>
                <a:latin typeface="+mj-lt"/>
              </a:rPr>
              <a:t>Это то, на что можно опереться при решении проблемы. Наиболее </a:t>
            </a:r>
            <a:r>
              <a:rPr lang="ru-RU" sz="4800" dirty="0">
                <a:solidFill>
                  <a:srgbClr val="0070C0"/>
                </a:solidFill>
                <a:latin typeface="+mj-lt"/>
              </a:rPr>
              <a:t>рациональным </a:t>
            </a:r>
            <a:r>
              <a:rPr lang="ru-RU" sz="4800" dirty="0" smtClean="0">
                <a:solidFill>
                  <a:srgbClr val="0070C0"/>
                </a:solidFill>
                <a:latin typeface="+mj-lt"/>
              </a:rPr>
              <a:t>является </a:t>
            </a:r>
            <a:r>
              <a:rPr lang="ru-RU" sz="4800" dirty="0">
                <a:solidFill>
                  <a:srgbClr val="0070C0"/>
                </a:solidFill>
                <a:latin typeface="+mj-lt"/>
              </a:rPr>
              <a:t>внутренний ресурс, т.е. тот, </a:t>
            </a:r>
            <a:r>
              <a:rPr lang="ru-RU" sz="4800" dirty="0" smtClean="0">
                <a:solidFill>
                  <a:srgbClr val="0070C0"/>
                </a:solidFill>
                <a:latin typeface="+mj-lt"/>
              </a:rPr>
              <a:t>который </a:t>
            </a:r>
            <a:r>
              <a:rPr lang="ru-RU" sz="4800" dirty="0">
                <a:solidFill>
                  <a:srgbClr val="0070C0"/>
                </a:solidFill>
                <a:latin typeface="+mj-lt"/>
              </a:rPr>
              <a:t>уже </a:t>
            </a:r>
            <a:r>
              <a:rPr lang="ru-RU" sz="4800" dirty="0" smtClean="0">
                <a:solidFill>
                  <a:srgbClr val="0070C0"/>
                </a:solidFill>
                <a:latin typeface="+mj-lt"/>
              </a:rPr>
              <a:t>есть. </a:t>
            </a:r>
            <a:endParaRPr lang="ru-RU" sz="4800" dirty="0">
              <a:solidFill>
                <a:srgbClr val="0070C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26115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655</TotalTime>
  <Words>170</Words>
  <Application>Microsoft Office PowerPoint</Application>
  <PresentationFormat>Экран (4:3)</PresentationFormat>
  <Paragraphs>27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Углы</vt:lpstr>
      <vt:lpstr>Решение проблемных педагогических ситуаций с помощью алгоритма решения изобретательских задач</vt:lpstr>
      <vt:lpstr>Алгоритм решения изобретательских задач</vt:lpstr>
      <vt:lpstr>Шаг 1</vt:lpstr>
      <vt:lpstr>Шаг 2</vt:lpstr>
      <vt:lpstr>Шаг 3</vt:lpstr>
      <vt:lpstr>Шаг 4</vt:lpstr>
      <vt:lpstr>Шаг 5</vt:lpstr>
      <vt:lpstr>Шаг 6</vt:lpstr>
      <vt:lpstr>Шаг 6</vt:lpstr>
      <vt:lpstr>Шаг 7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проблемных педагогических ситуаций с помощью алгоритма решения творческих задач</dc:title>
  <dc:creator>SamsunG</dc:creator>
  <cp:lastModifiedBy>SamsunG</cp:lastModifiedBy>
  <cp:revision>38</cp:revision>
  <dcterms:created xsi:type="dcterms:W3CDTF">2014-01-12T00:20:31Z</dcterms:created>
  <dcterms:modified xsi:type="dcterms:W3CDTF">2014-01-15T18:21:17Z</dcterms:modified>
</cp:coreProperties>
</file>